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jXs7HaAs2d75nkWNIjsUG08Fh2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Kerry</a:t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69a23f57e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Maggie</a:t>
            </a:r>
            <a:endParaRPr/>
          </a:p>
        </p:txBody>
      </p:sp>
      <p:sp>
        <p:nvSpPr>
          <p:cNvPr id="240" name="Google Shape;240;g169a23f57e7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Maggie</a:t>
            </a:r>
            <a:endParaRPr/>
          </a:p>
        </p:txBody>
      </p:sp>
      <p:sp>
        <p:nvSpPr>
          <p:cNvPr id="251" name="Google Shape;25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Kerry</a:t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Kerry</a:t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69a23f57e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Kerry</a:t>
            </a:r>
            <a:endParaRPr/>
          </a:p>
        </p:txBody>
      </p:sp>
      <p:sp>
        <p:nvSpPr>
          <p:cNvPr id="151" name="Google Shape;151;g169a23f57e7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Kerry</a:t>
            </a:r>
            <a:endParaRPr/>
          </a:p>
        </p:txBody>
      </p:sp>
      <p:sp>
        <p:nvSpPr>
          <p:cNvPr id="164" name="Google Shape;16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Maggie</a:t>
            </a:r>
            <a:endParaRPr/>
          </a:p>
        </p:txBody>
      </p:sp>
      <p:sp>
        <p:nvSpPr>
          <p:cNvPr id="186" name="Google Shape;18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Dave</a:t>
            </a:r>
            <a:endParaRPr/>
          </a:p>
        </p:txBody>
      </p:sp>
      <p:sp>
        <p:nvSpPr>
          <p:cNvPr id="195" name="Google Shape;19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Kerry</a:t>
            </a:r>
            <a:endParaRPr/>
          </a:p>
        </p:txBody>
      </p:sp>
      <p:sp>
        <p:nvSpPr>
          <p:cNvPr id="208" name="Google Shape;2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7d29b7c0b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17d29b7c0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Maggie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2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2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2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2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5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2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6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6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9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0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84B2F6"/>
          </a:solidFill>
          <a:ln>
            <a:noFill/>
          </a:ln>
        </p:spPr>
      </p:sp>
      <p:sp>
        <p:nvSpPr>
          <p:cNvPr id="79" name="Google Shape;79;p30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3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21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2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2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1.png"/><Relationship Id="rId7" Type="http://schemas.openxmlformats.org/officeDocument/2006/relationships/image" Target="../media/image7.jpg"/><Relationship Id="rId8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Officers@mhckcivic.org" TargetMode="External"/><Relationship Id="rId4" Type="http://schemas.openxmlformats.org/officeDocument/2006/relationships/hyperlink" Target="mailto:events@mhckcivic.org" TargetMode="External"/><Relationship Id="rId5" Type="http://schemas.openxmlformats.org/officeDocument/2006/relationships/hyperlink" Target="mailto:membership@mhckcivic.org" TargetMode="External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0000"/>
              <a:buNone/>
            </a:pPr>
            <a:r>
              <a:rPr lang="en-US"/>
              <a:t>OUR PATH TO REVITALIZATION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6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60000"/>
              <a:buNone/>
            </a:pPr>
            <a:r>
              <a:rPr lang="en-US"/>
              <a:t>MONTGOMERY COUNTY CIVIC FEDERATION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60000"/>
              <a:buNone/>
            </a:pPr>
            <a:r>
              <a:rPr lang="en-US"/>
              <a:t>NOVEMBER 14, 2022</a:t>
            </a:r>
            <a:endParaRPr/>
          </a:p>
        </p:txBody>
      </p:sp>
      <p:pic>
        <p:nvPicPr>
          <p:cNvPr descr="A picture containing text, sign&#10;&#10;Description automatically generated"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6357" y="1114764"/>
            <a:ext cx="3542378" cy="1940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erson, tree, outdoor, standing&#10;&#10;Description automatically generated" id="242" name="Google Shape;242;g169a23f57e7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8713" y="1797616"/>
            <a:ext cx="2835526" cy="3780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ree, outdoor, ground, truck&#10;&#10;Description automatically generated" id="243" name="Google Shape;243;g169a23f57e7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3314" y="1797616"/>
            <a:ext cx="4407136" cy="3305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tanding outside a building&#10;&#10;Description automatically generated with medium confidence" id="244" name="Google Shape;244;g169a23f57e7_0_19"/>
          <p:cNvPicPr preferRelativeResize="0"/>
          <p:nvPr/>
        </p:nvPicPr>
        <p:blipFill rotWithShape="1">
          <a:blip r:embed="rId5">
            <a:alphaModFix/>
          </a:blip>
          <a:srcRect b="0" l="17801" r="9975" t="0"/>
          <a:stretch/>
        </p:blipFill>
        <p:spPr>
          <a:xfrm>
            <a:off x="6052626" y="3993572"/>
            <a:ext cx="3529270" cy="275019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169a23f57e7_0_19"/>
          <p:cNvSpPr txBox="1"/>
          <p:nvPr>
            <p:ph type="title"/>
          </p:nvPr>
        </p:nvSpPr>
        <p:spPr>
          <a:xfrm>
            <a:off x="1010075" y="60620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And now….</a:t>
            </a:r>
            <a:endParaRPr b="1" sz="6600"/>
          </a:p>
        </p:txBody>
      </p:sp>
      <p:pic>
        <p:nvPicPr>
          <p:cNvPr descr="A picture containing text, sign&#10;&#10;Description automatically generated" id="246" name="Google Shape;246;g169a23f57e7_0_19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42640" y="280431"/>
            <a:ext cx="1364100" cy="74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walking&#10;&#10;Description automatically generated with medium confidence" id="247" name="Google Shape;247;g169a23f57e7_0_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761" y="1776055"/>
            <a:ext cx="3608719" cy="2706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tanding outside of a food truck&#10;&#10;Description automatically generated with medium confidence" id="248" name="Google Shape;248;g169a23f57e7_0_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75849" y="3993572"/>
            <a:ext cx="3608719" cy="270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"/>
          <p:cNvSpPr txBox="1"/>
          <p:nvPr>
            <p:ph type="title"/>
          </p:nvPr>
        </p:nvSpPr>
        <p:spPr>
          <a:xfrm>
            <a:off x="838200" y="1843710"/>
            <a:ext cx="105156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6600"/>
              <a:t>Questions / Discussion</a:t>
            </a:r>
            <a:endParaRPr b="1" sz="66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7569"/>
              <a:buFont typeface="Calibri"/>
              <a:buNone/>
            </a:pPr>
            <a:r>
              <a:t/>
            </a:r>
            <a:endParaRPr b="1" sz="2377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7569"/>
              <a:buFont typeface="Calibri"/>
              <a:buNone/>
            </a:pPr>
            <a:r>
              <a:t/>
            </a:r>
            <a:endParaRPr b="1" sz="2377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7569"/>
              <a:buFont typeface="Calibri"/>
              <a:buNone/>
            </a:pPr>
            <a:r>
              <a:t/>
            </a:r>
            <a:endParaRPr b="1" sz="2377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7569"/>
              <a:buFont typeface="Calibri"/>
              <a:buNone/>
            </a:pPr>
            <a:r>
              <a:rPr b="1" lang="en-US" sz="2377" u="sng">
                <a:solidFill>
                  <a:schemeClr val="hlink"/>
                </a:solidFill>
                <a:hlinkClick r:id="rId3"/>
              </a:rPr>
              <a:t>officers@mhckcivic.org</a:t>
            </a:r>
            <a:endParaRPr b="1" sz="2377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7569"/>
              <a:buFont typeface="Calibri"/>
              <a:buNone/>
            </a:pPr>
            <a:r>
              <a:rPr b="1" lang="en-US" sz="2377" u="sng">
                <a:solidFill>
                  <a:schemeClr val="hlink"/>
                </a:solidFill>
                <a:hlinkClick r:id="rId4"/>
              </a:rPr>
              <a:t>events@mhckcivic.org</a:t>
            </a:r>
            <a:endParaRPr b="1" sz="2377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7569"/>
              <a:buFont typeface="Calibri"/>
              <a:buNone/>
            </a:pPr>
            <a:r>
              <a:rPr b="1" lang="en-US" sz="2377" u="sng">
                <a:solidFill>
                  <a:schemeClr val="hlink"/>
                </a:solidFill>
                <a:hlinkClick r:id="rId5"/>
              </a:rPr>
              <a:t>membership@mhckcivic.org</a:t>
            </a:r>
            <a:endParaRPr b="1" sz="2377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7569"/>
              <a:buFont typeface="Calibri"/>
              <a:buNone/>
            </a:pPr>
            <a:r>
              <a:t/>
            </a:r>
            <a:endParaRPr b="1" sz="2377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7569"/>
              <a:buFont typeface="Calibri"/>
              <a:buNone/>
            </a:pPr>
            <a:r>
              <a:t/>
            </a:r>
            <a:endParaRPr b="1" sz="2377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7569"/>
              <a:buFont typeface="Calibri"/>
              <a:buNone/>
            </a:pPr>
            <a:r>
              <a:t/>
            </a:r>
            <a:endParaRPr b="1" sz="2377"/>
          </a:p>
        </p:txBody>
      </p:sp>
      <p:pic>
        <p:nvPicPr>
          <p:cNvPr descr="A picture containing text, sign&#10;&#10;Description automatically generated" id="254" name="Google Shape;254;p6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42640" y="280431"/>
            <a:ext cx="1364226" cy="7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" name="Google Shape;109;p2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p2"/>
          <p:cNvSpPr/>
          <p:nvPr/>
        </p:nvSpPr>
        <p:spPr>
          <a:xfrm>
            <a:off x="0" y="0"/>
            <a:ext cx="1218631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"/>
          <p:cNvSpPr txBox="1"/>
          <p:nvPr>
            <p:ph type="title"/>
          </p:nvPr>
        </p:nvSpPr>
        <p:spPr>
          <a:xfrm>
            <a:off x="492370" y="516835"/>
            <a:ext cx="3084844" cy="5772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</a:rPr>
              <a:t>Overview</a:t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text, sign&#10;&#10;Description automatically generated" id="114" name="Google Shape;114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2640" y="280431"/>
            <a:ext cx="1364226" cy="747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"/>
          <p:cNvGrpSpPr/>
          <p:nvPr/>
        </p:nvGrpSpPr>
        <p:grpSpPr>
          <a:xfrm>
            <a:off x="4741863" y="1510123"/>
            <a:ext cx="6797675" cy="4777216"/>
            <a:chOff x="0" y="2334"/>
            <a:chExt cx="6797675" cy="4777216"/>
          </a:xfrm>
        </p:grpSpPr>
        <p:cxnSp>
          <p:nvCxnSpPr>
            <p:cNvPr id="116" name="Google Shape;116;p2"/>
            <p:cNvCxnSpPr/>
            <p:nvPr/>
          </p:nvCxnSpPr>
          <p:spPr>
            <a:xfrm>
              <a:off x="0" y="2334"/>
              <a:ext cx="6797675" cy="0"/>
            </a:xfrm>
            <a:prstGeom prst="straightConnector1">
              <a:avLst/>
            </a:prstGeom>
            <a:solidFill>
              <a:srgbClr val="5F9DD1"/>
            </a:solidFill>
            <a:ln cap="flat" cmpd="sng" w="15875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7" name="Google Shape;117;p2"/>
            <p:cNvSpPr/>
            <p:nvPr/>
          </p:nvSpPr>
          <p:spPr>
            <a:xfrm>
              <a:off x="0" y="2334"/>
              <a:ext cx="6797675" cy="796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0" y="2334"/>
              <a:ext cx="6797675" cy="796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9525" lIns="129525" spcFirstLastPara="1" rIns="129525" wrap="square" tIns="12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b="0" i="0" lang="en-US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Boundaries</a:t>
              </a:r>
              <a:endParaRPr/>
            </a:p>
          </p:txBody>
        </p:sp>
        <p:cxnSp>
          <p:nvCxnSpPr>
            <p:cNvPr id="119" name="Google Shape;119;p2"/>
            <p:cNvCxnSpPr/>
            <p:nvPr/>
          </p:nvCxnSpPr>
          <p:spPr>
            <a:xfrm>
              <a:off x="0" y="798537"/>
              <a:ext cx="6797675" cy="0"/>
            </a:xfrm>
            <a:prstGeom prst="straightConnector1">
              <a:avLst/>
            </a:prstGeom>
            <a:solidFill>
              <a:srgbClr val="5596D0"/>
            </a:solidFill>
            <a:ln cap="flat" cmpd="sng" w="15875">
              <a:solidFill>
                <a:srgbClr val="5596D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0" name="Google Shape;120;p2"/>
            <p:cNvSpPr/>
            <p:nvPr/>
          </p:nvSpPr>
          <p:spPr>
            <a:xfrm>
              <a:off x="0" y="798537"/>
              <a:ext cx="6797675" cy="796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0" y="798537"/>
              <a:ext cx="6797675" cy="796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9525" lIns="129525" spcFirstLastPara="1" rIns="129525" wrap="square" tIns="12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b="0" i="0" lang="en-US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Status of the Association in late 2019</a:t>
              </a:r>
              <a:endParaRPr/>
            </a:p>
          </p:txBody>
        </p:sp>
        <p:cxnSp>
          <p:nvCxnSpPr>
            <p:cNvPr id="122" name="Google Shape;122;p2"/>
            <p:cNvCxnSpPr/>
            <p:nvPr/>
          </p:nvCxnSpPr>
          <p:spPr>
            <a:xfrm>
              <a:off x="0" y="1594740"/>
              <a:ext cx="6797675" cy="0"/>
            </a:xfrm>
            <a:prstGeom prst="straightConnector1">
              <a:avLst/>
            </a:prstGeom>
            <a:solidFill>
              <a:srgbClr val="4A90D1"/>
            </a:solidFill>
            <a:ln cap="flat" cmpd="sng" w="15875">
              <a:solidFill>
                <a:srgbClr val="4A90D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3" name="Google Shape;123;p2"/>
            <p:cNvSpPr/>
            <p:nvPr/>
          </p:nvSpPr>
          <p:spPr>
            <a:xfrm>
              <a:off x="0" y="1594740"/>
              <a:ext cx="6797675" cy="796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0" y="1594740"/>
              <a:ext cx="6797675" cy="796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9525" lIns="129525" spcFirstLastPara="1" rIns="129525" wrap="square" tIns="12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b="0" i="0" lang="en-US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Plan</a:t>
              </a:r>
              <a:endParaRPr/>
            </a:p>
          </p:txBody>
        </p:sp>
        <p:cxnSp>
          <p:nvCxnSpPr>
            <p:cNvPr id="125" name="Google Shape;125;p2"/>
            <p:cNvCxnSpPr/>
            <p:nvPr/>
          </p:nvCxnSpPr>
          <p:spPr>
            <a:xfrm>
              <a:off x="0" y="2390943"/>
              <a:ext cx="6797675" cy="0"/>
            </a:xfrm>
            <a:prstGeom prst="straightConnector1">
              <a:avLst/>
            </a:prstGeom>
            <a:solidFill>
              <a:srgbClr val="3F8AD1"/>
            </a:solidFill>
            <a:ln cap="flat" cmpd="sng" w="15875">
              <a:solidFill>
                <a:srgbClr val="3F8AD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6" name="Google Shape;126;p2"/>
            <p:cNvSpPr/>
            <p:nvPr/>
          </p:nvSpPr>
          <p:spPr>
            <a:xfrm>
              <a:off x="0" y="2390943"/>
              <a:ext cx="6797675" cy="796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0" y="2390943"/>
              <a:ext cx="6797675" cy="796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9525" lIns="129525" spcFirstLastPara="1" rIns="129525" wrap="square" tIns="12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b="0" i="0" lang="en-US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Membership Resurgence</a:t>
              </a:r>
              <a:endParaRPr/>
            </a:p>
          </p:txBody>
        </p:sp>
        <p:cxnSp>
          <p:nvCxnSpPr>
            <p:cNvPr id="128" name="Google Shape;128;p2"/>
            <p:cNvCxnSpPr/>
            <p:nvPr/>
          </p:nvCxnSpPr>
          <p:spPr>
            <a:xfrm>
              <a:off x="0" y="3187145"/>
              <a:ext cx="6797675" cy="0"/>
            </a:xfrm>
            <a:prstGeom prst="straightConnector1">
              <a:avLst/>
            </a:prstGeom>
            <a:solidFill>
              <a:srgbClr val="3385D3"/>
            </a:solidFill>
            <a:ln cap="flat" cmpd="sng" w="15875">
              <a:solidFill>
                <a:srgbClr val="3385D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9" name="Google Shape;129;p2"/>
            <p:cNvSpPr/>
            <p:nvPr/>
          </p:nvSpPr>
          <p:spPr>
            <a:xfrm>
              <a:off x="0" y="3187145"/>
              <a:ext cx="6797675" cy="796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0" y="3187145"/>
              <a:ext cx="6797675" cy="796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9525" lIns="129525" spcFirstLastPara="1" rIns="129525" wrap="square" tIns="12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b="0" i="0" lang="en-US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Annual Programming</a:t>
              </a:r>
              <a:endParaRPr/>
            </a:p>
          </p:txBody>
        </p:sp>
        <p:cxnSp>
          <p:nvCxnSpPr>
            <p:cNvPr id="131" name="Google Shape;131;p2"/>
            <p:cNvCxnSpPr/>
            <p:nvPr/>
          </p:nvCxnSpPr>
          <p:spPr>
            <a:xfrm>
              <a:off x="0" y="3983348"/>
              <a:ext cx="6797675" cy="0"/>
            </a:xfrm>
            <a:prstGeom prst="straightConnector1">
              <a:avLst/>
            </a:prstGeom>
            <a:solidFill>
              <a:srgbClr val="287ED3"/>
            </a:solidFill>
            <a:ln cap="flat" cmpd="sng" w="15875">
              <a:solidFill>
                <a:srgbClr val="287ED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2" name="Google Shape;132;p2"/>
            <p:cNvSpPr/>
            <p:nvPr/>
          </p:nvSpPr>
          <p:spPr>
            <a:xfrm>
              <a:off x="0" y="3983348"/>
              <a:ext cx="6797675" cy="796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0" y="3983348"/>
              <a:ext cx="6797675" cy="796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9525" lIns="129525" spcFirstLastPara="1" rIns="129525" wrap="square" tIns="12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b="0" i="0" lang="en-US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Communications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0" name="Google Shape;140;p3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3"/>
          <p:cNvSpPr/>
          <p:nvPr/>
        </p:nvSpPr>
        <p:spPr>
          <a:xfrm>
            <a:off x="0" y="0"/>
            <a:ext cx="12192001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 txBox="1"/>
          <p:nvPr>
            <p:ph type="title"/>
          </p:nvPr>
        </p:nvSpPr>
        <p:spPr>
          <a:xfrm>
            <a:off x="4974771" y="634946"/>
            <a:ext cx="6574972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Our Boundaries</a:t>
            </a:r>
            <a:endParaRPr/>
          </a:p>
        </p:txBody>
      </p:sp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 b="18349" l="36549" r="38667" t="24484"/>
          <a:stretch/>
        </p:blipFill>
        <p:spPr>
          <a:xfrm>
            <a:off x="633999" y="701494"/>
            <a:ext cx="4001315" cy="51915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3"/>
          <p:cNvCxnSpPr/>
          <p:nvPr/>
        </p:nvCxnSpPr>
        <p:spPr>
          <a:xfrm>
            <a:off x="4974770" y="2086188"/>
            <a:ext cx="6089768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8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3"/>
          <p:cNvSpPr txBox="1"/>
          <p:nvPr>
            <p:ph idx="2" type="body"/>
          </p:nvPr>
        </p:nvSpPr>
        <p:spPr>
          <a:xfrm>
            <a:off x="4974769" y="2198914"/>
            <a:ext cx="657497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Nestled between downtown Silver Spring and Wheaton</a:t>
            </a:r>
            <a:endParaRPr/>
          </a:p>
          <a:p>
            <a:pPr indent="-50800" lvl="1" marL="52120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t/>
            </a:r>
            <a:endParaRPr/>
          </a:p>
          <a:p>
            <a:pPr indent="-228600" lvl="1" marL="52120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Loosely bounded by Forest Glen to the South, Georgia Ave to the East, Plyers Mill to the North, and Leslie St to the West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Founded in 1992 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Approximately 1,100 single family homes.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text, sign&#10;&#10;Description automatically generated" id="148" name="Google Shape;148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2640" y="280431"/>
            <a:ext cx="1364226" cy="7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69a23f57e7_0_1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69a23f57e7_0_13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" name="Google Shape;155;g169a23f57e7_0_13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g169a23f57e7_0_13"/>
          <p:cNvSpPr/>
          <p:nvPr/>
        </p:nvSpPr>
        <p:spPr>
          <a:xfrm>
            <a:off x="0" y="0"/>
            <a:ext cx="1218631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169a23f57e7_0_13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69a23f57e7_0_13"/>
          <p:cNvSpPr txBox="1"/>
          <p:nvPr>
            <p:ph type="title"/>
          </p:nvPr>
        </p:nvSpPr>
        <p:spPr>
          <a:xfrm>
            <a:off x="492370" y="605896"/>
            <a:ext cx="3084844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</a:rPr>
              <a:t>Where we were in late 2019</a:t>
            </a:r>
            <a:endParaRPr/>
          </a:p>
        </p:txBody>
      </p:sp>
      <p:sp>
        <p:nvSpPr>
          <p:cNvPr id="159" name="Google Shape;159;g169a23f57e7_0_13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69a23f57e7_0_13"/>
          <p:cNvSpPr txBox="1"/>
          <p:nvPr>
            <p:ph idx="2" type="body"/>
          </p:nvPr>
        </p:nvSpPr>
        <p:spPr>
          <a:xfrm>
            <a:off x="4742016" y="605896"/>
            <a:ext cx="6957614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/>
              <a:t>Events with few participants</a:t>
            </a:r>
            <a:endParaRPr/>
          </a:p>
          <a:p>
            <a:pPr indent="-34290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/>
              <a:t>Quarterly meetings which barely met quorum</a:t>
            </a:r>
            <a:endParaRPr/>
          </a:p>
          <a:p>
            <a:pPr indent="-34290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/>
              <a:t>Long-standing Winter Blues event canceled </a:t>
            </a:r>
            <a:endParaRPr/>
          </a:p>
          <a:p>
            <a:pPr indent="-34290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/>
              <a:t>Block Party (our big event!) was sparsely attended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/>
              <a:t>Locked out of the website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/>
              <a:t>Approximately 50 or so paid members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/>
              <a:t>Lots of volunteer effort put into the quarterly printed newsletter with little return on investment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lang="en-US"/>
              <a:t>…AND THEN COVID HIT!</a:t>
            </a:r>
            <a:endParaRPr/>
          </a:p>
        </p:txBody>
      </p:sp>
      <p:pic>
        <p:nvPicPr>
          <p:cNvPr descr="A picture containing text, sign&#10;&#10;Description automatically generated" id="161" name="Google Shape;161;g169a23f57e7_0_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2640" y="280431"/>
            <a:ext cx="1364100" cy="7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Our plan</a:t>
            </a:r>
            <a:endParaRPr/>
          </a:p>
        </p:txBody>
      </p:sp>
      <p:grpSp>
        <p:nvGrpSpPr>
          <p:cNvPr id="167" name="Google Shape;167;p19"/>
          <p:cNvGrpSpPr/>
          <p:nvPr/>
        </p:nvGrpSpPr>
        <p:grpSpPr>
          <a:xfrm>
            <a:off x="1469768" y="2808324"/>
            <a:ext cx="9312789" cy="2366461"/>
            <a:chOff x="372805" y="709809"/>
            <a:chExt cx="9312789" cy="2366461"/>
          </a:xfrm>
        </p:grpSpPr>
        <p:sp>
          <p:nvSpPr>
            <p:cNvPr id="168" name="Google Shape;168;p19"/>
            <p:cNvSpPr/>
            <p:nvPr/>
          </p:nvSpPr>
          <p:spPr>
            <a:xfrm>
              <a:off x="774129" y="709809"/>
              <a:ext cx="1255425" cy="1255425"/>
            </a:xfrm>
            <a:prstGeom prst="ellipse">
              <a:avLst/>
            </a:prstGeom>
            <a:solidFill>
              <a:srgbClr val="5F9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1041679" y="977359"/>
              <a:ext cx="720326" cy="72032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372805" y="2356270"/>
              <a:ext cx="2058075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9"/>
            <p:cNvSpPr txBox="1"/>
            <p:nvPr/>
          </p:nvSpPr>
          <p:spPr>
            <a:xfrm>
              <a:off x="372805" y="2356270"/>
              <a:ext cx="2058075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EXPAND REACH</a:t>
              </a: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3192368" y="709809"/>
              <a:ext cx="1255425" cy="1255425"/>
            </a:xfrm>
            <a:prstGeom prst="ellipse">
              <a:avLst/>
            </a:prstGeom>
            <a:solidFill>
              <a:srgbClr val="267F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3459917" y="977359"/>
              <a:ext cx="720326" cy="72032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2791043" y="2356270"/>
              <a:ext cx="2058075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9"/>
            <p:cNvSpPr txBox="1"/>
            <p:nvPr/>
          </p:nvSpPr>
          <p:spPr>
            <a:xfrm>
              <a:off x="2791043" y="2356270"/>
              <a:ext cx="2058075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INCREASE PAID MEMBERSHIPS</a:t>
              </a: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5610606" y="709809"/>
              <a:ext cx="1255425" cy="12554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8155" y="977359"/>
              <a:ext cx="720326" cy="72032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5209281" y="2356270"/>
              <a:ext cx="2058075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 txBox="1"/>
            <p:nvPr/>
          </p:nvSpPr>
          <p:spPr>
            <a:xfrm>
              <a:off x="5209281" y="2356270"/>
              <a:ext cx="2058075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REIMAGINE PROGRAMMING</a:t>
              </a: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8028844" y="709809"/>
              <a:ext cx="1255425" cy="12554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8296394" y="977359"/>
              <a:ext cx="720326" cy="72032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7627519" y="2356270"/>
              <a:ext cx="2058075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9"/>
            <p:cNvSpPr txBox="1"/>
            <p:nvPr/>
          </p:nvSpPr>
          <p:spPr>
            <a:xfrm>
              <a:off x="7627519" y="2356270"/>
              <a:ext cx="2058075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 NEW SPONSORSHIP PROGRAM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/>
          <p:nvPr/>
        </p:nvSpPr>
        <p:spPr>
          <a:xfrm>
            <a:off x="0" y="0"/>
            <a:ext cx="1218631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 txBox="1"/>
          <p:nvPr>
            <p:ph type="title"/>
          </p:nvPr>
        </p:nvSpPr>
        <p:spPr>
          <a:xfrm>
            <a:off x="492370" y="605896"/>
            <a:ext cx="3084844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</a:rPr>
              <a:t>Expand Reach</a:t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 txBox="1"/>
          <p:nvPr>
            <p:ph idx="1" type="body"/>
          </p:nvPr>
        </p:nvSpPr>
        <p:spPr>
          <a:xfrm>
            <a:off x="4742016" y="605896"/>
            <a:ext cx="6413663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Expanded our communications from the quarterly printed newsletter,  listserv and website to….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Facebook Community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Nextdoor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Neighborhood Listserv with approx. 600 members.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E-newsletter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Used signs and flyers to reach those not online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4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9" name="Google Shape;199;p4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0" name="Google Shape;200;p4"/>
          <p:cNvSpPr/>
          <p:nvPr/>
        </p:nvSpPr>
        <p:spPr>
          <a:xfrm>
            <a:off x="0" y="0"/>
            <a:ext cx="1218631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"/>
          <p:cNvSpPr txBox="1"/>
          <p:nvPr>
            <p:ph type="title"/>
          </p:nvPr>
        </p:nvSpPr>
        <p:spPr>
          <a:xfrm>
            <a:off x="492370" y="605896"/>
            <a:ext cx="3084844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</a:rPr>
              <a:t>Increase Paid Memberships</a:t>
            </a: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4"/>
          <p:cNvSpPr txBox="1"/>
          <p:nvPr>
            <p:ph idx="2" type="body"/>
          </p:nvPr>
        </p:nvSpPr>
        <p:spPr>
          <a:xfrm>
            <a:off x="4742016" y="605896"/>
            <a:ext cx="6413663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/>
              <a:t>Began mailings to full footprint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/>
              <a:t>Emphasis of Paypal, recurring membership payments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/>
              <a:t>Yard Signs Encouraging Joining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/>
              <a:t>Recognition of Members in Year-End Newsletter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/>
              <a:t>2021 Membership Total of 240; increased of 400+% over historic levels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/>
              <a:t>2022 Postcard Mailing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/>
              <a:t>Listserv promotion/reminders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/>
              <a:t>Member ‘Get a Member’ campaign.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/>
              <a:t>2022 Membership Total – </a:t>
            </a:r>
            <a:r>
              <a:rPr lang="en-US">
                <a:highlight>
                  <a:srgbClr val="FFFFFF"/>
                </a:highlight>
              </a:rPr>
              <a:t>246</a:t>
            </a:r>
            <a:r>
              <a:rPr lang="en-US">
                <a:highlight>
                  <a:srgbClr val="FFFFFF"/>
                </a:highlight>
              </a:rPr>
              <a:t> </a:t>
            </a:r>
            <a:r>
              <a:rPr lang="en-US"/>
              <a:t>and counting.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picture containing text, sign&#10;&#10;Description automatically generated" id="205" name="Google Shape;205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2640" y="280431"/>
            <a:ext cx="1364226" cy="7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5"/>
          <p:cNvSpPr/>
          <p:nvPr/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2" name="Google Shape;212;p5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Reimagined Programming</a:t>
            </a:r>
            <a:endParaRPr/>
          </a:p>
        </p:txBody>
      </p:sp>
      <p:pic>
        <p:nvPicPr>
          <p:cNvPr descr="A picture containing text, sign&#10;&#10;Description automatically generated" id="214" name="Google Shape;21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2640" y="280431"/>
            <a:ext cx="1364226" cy="747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5"/>
          <p:cNvGrpSpPr/>
          <p:nvPr/>
        </p:nvGrpSpPr>
        <p:grpSpPr>
          <a:xfrm>
            <a:off x="1099909" y="2471990"/>
            <a:ext cx="10052507" cy="3039129"/>
            <a:chOff x="2946" y="373475"/>
            <a:chExt cx="10052507" cy="3039129"/>
          </a:xfrm>
        </p:grpSpPr>
        <p:sp>
          <p:nvSpPr>
            <p:cNvPr id="216" name="Google Shape;216;p5"/>
            <p:cNvSpPr/>
            <p:nvPr/>
          </p:nvSpPr>
          <p:spPr>
            <a:xfrm>
              <a:off x="2946" y="373475"/>
              <a:ext cx="2337792" cy="1402675"/>
            </a:xfrm>
            <a:prstGeom prst="rect">
              <a:avLst/>
            </a:prstGeom>
            <a:solidFill>
              <a:srgbClr val="5F9DD1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"/>
            <p:cNvSpPr txBox="1"/>
            <p:nvPr/>
          </p:nvSpPr>
          <p:spPr>
            <a:xfrm>
              <a:off x="2946" y="373475"/>
              <a:ext cx="2337792" cy="140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Reorganized Events Committee </a:t>
              </a: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2574518" y="373475"/>
              <a:ext cx="2337792" cy="1402675"/>
            </a:xfrm>
            <a:prstGeom prst="rect">
              <a:avLst/>
            </a:prstGeom>
            <a:solidFill>
              <a:srgbClr val="267FD5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2574518" y="373475"/>
              <a:ext cx="2337792" cy="140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Recruited and Engaged Volunteers</a:t>
              </a: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5146089" y="373475"/>
              <a:ext cx="2337792" cy="1402675"/>
            </a:xfrm>
            <a:prstGeom prst="rect">
              <a:avLst/>
            </a:prstGeom>
            <a:solidFill>
              <a:schemeClr val="accent4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5"/>
            <p:cNvSpPr txBox="1"/>
            <p:nvPr/>
          </p:nvSpPr>
          <p:spPr>
            <a:xfrm>
              <a:off x="5146089" y="373475"/>
              <a:ext cx="2337792" cy="140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Tested New Activities instead of Meetings</a:t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7717661" y="373475"/>
              <a:ext cx="2337792" cy="1402675"/>
            </a:xfrm>
            <a:prstGeom prst="rect">
              <a:avLst/>
            </a:prstGeom>
            <a:solidFill>
              <a:schemeClr val="accent5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 txBox="1"/>
            <p:nvPr/>
          </p:nvSpPr>
          <p:spPr>
            <a:xfrm>
              <a:off x="7717661" y="373475"/>
              <a:ext cx="2337792" cy="140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Began an Annual Spring Egg Hunt</a:t>
              </a: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946" y="2009929"/>
              <a:ext cx="2337792" cy="1402675"/>
            </a:xfrm>
            <a:prstGeom prst="rect">
              <a:avLst/>
            </a:prstGeom>
            <a:solidFill>
              <a:schemeClr val="accent6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2946" y="2009929"/>
              <a:ext cx="2337792" cy="140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Expanded the Summer Block Party</a:t>
              </a: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574518" y="2009929"/>
              <a:ext cx="2337792" cy="1402675"/>
            </a:xfrm>
            <a:prstGeom prst="rect">
              <a:avLst/>
            </a:prstGeom>
            <a:solidFill>
              <a:srgbClr val="5F9DD1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5"/>
            <p:cNvSpPr txBox="1"/>
            <p:nvPr/>
          </p:nvSpPr>
          <p:spPr>
            <a:xfrm>
              <a:off x="2574518" y="2009929"/>
              <a:ext cx="2337792" cy="140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Advertised National Night Out</a:t>
              </a: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146089" y="2009929"/>
              <a:ext cx="2337792" cy="1402675"/>
            </a:xfrm>
            <a:prstGeom prst="rect">
              <a:avLst/>
            </a:prstGeom>
            <a:solidFill>
              <a:srgbClr val="267FD5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 txBox="1"/>
            <p:nvPr/>
          </p:nvSpPr>
          <p:spPr>
            <a:xfrm>
              <a:off x="5146089" y="2009929"/>
              <a:ext cx="2337792" cy="140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Recreated our Halloween Parade</a:t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717661" y="2009929"/>
              <a:ext cx="2337792" cy="1402675"/>
            </a:xfrm>
            <a:prstGeom prst="rect">
              <a:avLst/>
            </a:prstGeom>
            <a:solidFill>
              <a:schemeClr val="accent4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 txBox="1"/>
            <p:nvPr/>
          </p:nvSpPr>
          <p:spPr>
            <a:xfrm>
              <a:off x="7717661" y="2009929"/>
              <a:ext cx="2337792" cy="140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Launched Membership Survey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7d29b7c0bc_0_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Sponsorship program</a:t>
            </a:r>
            <a:endParaRPr/>
          </a:p>
        </p:txBody>
      </p:sp>
      <p:sp>
        <p:nvSpPr>
          <p:cNvPr id="237" name="Google Shape;237;g17d29b7c0bc_0_0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Moved from sponsorship of printed newsletter to sponsorship of Association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Sponsorship benefits include: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Advertisement in our online newsletter twice a year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Business listing on our website for one year for all members and non-members to view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Quarterly email to membership highlighting our Association sponsors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Annual Sponsorship Rates: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 $300 for sponsors who live outside our boundaries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$200 for sponsors who live within our boundaries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Contacted approximately 100 local businesses via email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Eight sponsors for 2022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2022-10-14T00:36:34Z</dcterms:created>
  <dc:creator>David M. Coyne, CFRE</dc:creator>
</cp:coreProperties>
</file>